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0"/>
  </p:notesMasterIdLst>
  <p:sldIdLst>
    <p:sldId id="256" r:id="rId2"/>
    <p:sldId id="258" r:id="rId3"/>
    <p:sldId id="259" r:id="rId4"/>
    <p:sldId id="294" r:id="rId5"/>
    <p:sldId id="282" r:id="rId6"/>
    <p:sldId id="278" r:id="rId7"/>
    <p:sldId id="283" r:id="rId8"/>
    <p:sldId id="279" r:id="rId9"/>
    <p:sldId id="281" r:id="rId10"/>
    <p:sldId id="280" r:id="rId11"/>
    <p:sldId id="261" r:id="rId12"/>
    <p:sldId id="273" r:id="rId13"/>
    <p:sldId id="267" r:id="rId14"/>
    <p:sldId id="268" r:id="rId15"/>
    <p:sldId id="271" r:id="rId16"/>
    <p:sldId id="269" r:id="rId17"/>
    <p:sldId id="270" r:id="rId18"/>
    <p:sldId id="272" r:id="rId19"/>
    <p:sldId id="262" r:id="rId20"/>
    <p:sldId id="265" r:id="rId21"/>
    <p:sldId id="275" r:id="rId22"/>
    <p:sldId id="277" r:id="rId23"/>
    <p:sldId id="296" r:id="rId24"/>
    <p:sldId id="264" r:id="rId25"/>
    <p:sldId id="263" r:id="rId26"/>
    <p:sldId id="285" r:id="rId27"/>
    <p:sldId id="286" r:id="rId28"/>
    <p:sldId id="287" r:id="rId29"/>
    <p:sldId id="288" r:id="rId30"/>
    <p:sldId id="289" r:id="rId31"/>
    <p:sldId id="290" r:id="rId32"/>
    <p:sldId id="291" r:id="rId33"/>
    <p:sldId id="297" r:id="rId34"/>
    <p:sldId id="298" r:id="rId35"/>
    <p:sldId id="299" r:id="rId36"/>
    <p:sldId id="300" r:id="rId37"/>
    <p:sldId id="292" r:id="rId38"/>
    <p:sldId id="293"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78848" autoAdjust="0"/>
  </p:normalViewPr>
  <p:slideViewPr>
    <p:cSldViewPr snapToGrid="0">
      <p:cViewPr varScale="1">
        <p:scale>
          <a:sx n="90" d="100"/>
          <a:sy n="90" d="100"/>
        </p:scale>
        <p:origin x="1224" y="78"/>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28-08-19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23</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24</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Ce bruit aléatoire est nécessaire car il est bénéfique aux réseaux. 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318190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117837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75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75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75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75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(min fct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obj</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ou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Loss</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 Ax=B | algo. descente de gradient)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lvl="1"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(Point de la distribution quasi infinis</a:t>
            </a:r>
          </a:p>
          <a:p>
            <a:pPr lvl="1"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3"/>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4"/>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4031873"/>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 ou</a:t>
            </a:r>
          </a:p>
          <a:p>
            <a:pPr lvl="4"/>
            <a:r>
              <a:rPr lang="fr-BE" sz="3200" dirty="0">
                <a:solidFill>
                  <a:schemeClr val="accent1">
                    <a:lumMod val="75000"/>
                  </a:schemeClr>
                </a:solidFill>
              </a:rPr>
              <a:t>      Réseaux Antagonistes Génératifs)</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5154BCC-159C-4E0C-8CB8-A1724F9EEE1F}"/>
              </a:ext>
            </a:extLst>
          </p:cNvPr>
          <p:cNvSpPr txBox="1"/>
          <p:nvPr/>
        </p:nvSpPr>
        <p:spPr>
          <a:xfrm>
            <a:off x="2825690" y="5073805"/>
            <a:ext cx="2181207" cy="369332"/>
          </a:xfrm>
          <a:prstGeom prst="rect">
            <a:avLst/>
          </a:prstGeom>
          <a:noFill/>
        </p:spPr>
        <p:txBody>
          <a:bodyPr wrap="square" rtlCol="0">
            <a:spAutoFit/>
          </a:bodyPr>
          <a:lstStyle/>
          <a:p>
            <a:r>
              <a:rPr lang="fr-BE" dirty="0" err="1"/>
              <a:t>Convolutional</a:t>
            </a:r>
            <a:r>
              <a:rPr lang="fr-BE" dirty="0"/>
              <a:t> Net</a:t>
            </a:r>
          </a:p>
        </p:txBody>
      </p:sp>
      <p:sp>
        <p:nvSpPr>
          <p:cNvPr id="34" name="ZoneTexte 33">
            <a:extLst>
              <a:ext uri="{FF2B5EF4-FFF2-40B4-BE49-F238E27FC236}">
                <a16:creationId xmlns:a16="http://schemas.microsoft.com/office/drawing/2014/main" id="{0C50BC25-0FA1-4005-9092-FFBAA9303455}"/>
              </a:ext>
            </a:extLst>
          </p:cNvPr>
          <p:cNvSpPr txBox="1"/>
          <p:nvPr/>
        </p:nvSpPr>
        <p:spPr>
          <a:xfrm>
            <a:off x="6993741" y="4173021"/>
            <a:ext cx="2768222" cy="369332"/>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p:txBody>
      </p:sp>
    </p:spTree>
    <p:extLst>
      <p:ext uri="{BB962C8B-B14F-4D97-AF65-F5344CB8AC3E}">
        <p14:creationId xmlns:p14="http://schemas.microsoft.com/office/powerpoint/2010/main" val="30529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1935764" y="2313329"/>
            <a:ext cx="3699821" cy="1292662"/>
          </a:xfrm>
          <a:prstGeom prst="rect">
            <a:avLst/>
          </a:prstGeom>
          <a:noFill/>
        </p:spPr>
        <p:txBody>
          <a:bodyPr wrap="square" rtlCol="0">
            <a:spAutoFit/>
          </a:bodyPr>
          <a:lstStyle/>
          <a:p>
            <a:r>
              <a:rPr lang="fr-BE" dirty="0" err="1"/>
              <a:t>Convolutional</a:t>
            </a:r>
            <a:r>
              <a:rPr lang="fr-BE" dirty="0"/>
              <a:t> Net</a:t>
            </a:r>
          </a:p>
          <a:p>
            <a:r>
              <a:rPr lang="fr-BE" sz="1400" dirty="0" err="1"/>
              <a:t>Linear</a:t>
            </a:r>
            <a:r>
              <a:rPr lang="fr-BE" sz="1400" dirty="0"/>
              <a:t>(#</a:t>
            </a:r>
            <a:r>
              <a:rPr lang="fr-BE" sz="1400" dirty="0">
                <a:solidFill>
                  <a:srgbClr val="00B050"/>
                </a:solidFill>
              </a:rPr>
              <a:t>classes</a:t>
            </a:r>
            <a:r>
              <a:rPr lang="fr-BE" sz="1400" dirty="0"/>
              <a:t> x 128) &amp; </a:t>
            </a:r>
            <a:r>
              <a:rPr lang="fr-BE" sz="1400" dirty="0" err="1"/>
              <a:t>LeakyReLU</a:t>
            </a:r>
            <a:r>
              <a:rPr lang="fr-BE" sz="1400" dirty="0"/>
              <a:t>(0,2) &amp;</a:t>
            </a:r>
          </a:p>
          <a:p>
            <a:r>
              <a:rPr lang="fr-BE" sz="1400" dirty="0"/>
              <a:t>… </a:t>
            </a:r>
            <a:r>
              <a:rPr lang="fr-BE" sz="1400" dirty="0" err="1"/>
              <a:t>Linear&amp;LeakyReLU</a:t>
            </a:r>
            <a:r>
              <a:rPr lang="fr-BE" sz="1400" dirty="0"/>
              <a:t> &amp; … (x3) (128 =&gt; 1024)</a:t>
            </a:r>
          </a:p>
          <a:p>
            <a:r>
              <a:rPr lang="fr-BE" sz="1400" dirty="0" err="1"/>
              <a:t>Linear</a:t>
            </a:r>
            <a:r>
              <a:rPr lang="fr-BE" sz="1400" dirty="0"/>
              <a:t> (1024 x </a:t>
            </a:r>
            <a:r>
              <a:rPr lang="fr-BE" sz="1400" dirty="0" err="1">
                <a:solidFill>
                  <a:srgbClr val="0070C0"/>
                </a:solidFill>
              </a:rPr>
              <a:t>img_shape</a:t>
            </a:r>
            <a:r>
              <a:rPr lang="fr-BE" sz="1400" dirty="0"/>
              <a:t>) &amp; </a:t>
            </a:r>
            <a:r>
              <a:rPr lang="fr-BE" sz="1400" dirty="0" err="1"/>
              <a:t>Tanh</a:t>
            </a:r>
            <a:r>
              <a:rPr lang="fr-BE" sz="1400" dirty="0"/>
              <a:t> (</a:t>
            </a:r>
            <a:r>
              <a:rPr lang="fr-BE" sz="1400" dirty="0" err="1">
                <a:solidFill>
                  <a:srgbClr val="0070C0"/>
                </a:solidFill>
              </a:rPr>
              <a:t>img_shape</a:t>
            </a:r>
            <a:r>
              <a:rPr lang="fr-BE" sz="14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93740" y="4173021"/>
            <a:ext cx="5041194" cy="1015663"/>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a:p>
            <a:r>
              <a:rPr lang="fr-BE" sz="1400" dirty="0" err="1"/>
              <a:t>Linear</a:t>
            </a:r>
            <a:r>
              <a:rPr lang="fr-BE" sz="1400" dirty="0"/>
              <a:t> (#(</a:t>
            </a:r>
            <a:r>
              <a:rPr lang="fr-BE" sz="1400" dirty="0">
                <a:solidFill>
                  <a:srgbClr val="00B050"/>
                </a:solidFill>
              </a:rPr>
              <a:t>classes</a:t>
            </a:r>
            <a:r>
              <a:rPr lang="fr-BE" sz="1400" dirty="0"/>
              <a:t> + </a:t>
            </a:r>
            <a:r>
              <a:rPr lang="fr-BE" sz="1400" dirty="0" err="1">
                <a:solidFill>
                  <a:srgbClr val="0070C0"/>
                </a:solidFill>
              </a:rPr>
              <a:t>img_shape</a:t>
            </a:r>
            <a:r>
              <a:rPr lang="fr-BE" sz="1400" dirty="0"/>
              <a:t>) x 512) &amp;</a:t>
            </a:r>
          </a:p>
          <a:p>
            <a:r>
              <a:rPr lang="fr-BE" sz="1400" dirty="0"/>
              <a:t>…</a:t>
            </a:r>
            <a:r>
              <a:rPr lang="fr-BE" sz="1400" dirty="0" err="1"/>
              <a:t>LeakyReLU</a:t>
            </a:r>
            <a:r>
              <a:rPr lang="fr-BE" sz="1400" dirty="0"/>
              <a:t>(0,2) &amp; </a:t>
            </a:r>
            <a:r>
              <a:rPr lang="fr-BE" sz="1400" dirty="0" err="1"/>
              <a:t>Linear</a:t>
            </a:r>
            <a:r>
              <a:rPr lang="fr-BE" sz="1400" dirty="0"/>
              <a:t> &amp; Dropout(0,4) &amp; … (x2)(512 =&gt; 512)</a:t>
            </a:r>
          </a:p>
          <a:p>
            <a:r>
              <a:rPr lang="fr-BE" sz="1400" dirty="0" err="1"/>
              <a:t>LeakyreLU</a:t>
            </a:r>
            <a:r>
              <a:rPr lang="fr-BE" sz="1400" dirty="0"/>
              <a:t> &amp; </a:t>
            </a:r>
            <a:r>
              <a:rPr lang="fr-BE" sz="1400" dirty="0" err="1"/>
              <a:t>Linear</a:t>
            </a:r>
            <a:r>
              <a:rPr lang="fr-BE" sz="14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45702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G et D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de G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marL="800100" lvl="1"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générateur veut maximiser l’erreur</a:t>
                </a: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4570290"/>
              </a:xfrm>
              <a:prstGeom prst="rect">
                <a:avLst/>
              </a:prstGeom>
              <a:blipFill>
                <a:blip r:embed="rId3"/>
                <a:stretch>
                  <a:fillRect l="-684" t="-10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0493" y="151080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a:t>
            </a:r>
            <a:r>
              <a:rPr lang="fr-FR" dirty="0" err="1">
                <a:solidFill>
                  <a:schemeClr val="accent1">
                    <a:lumMod val="50000"/>
                  </a:schemeClr>
                </a:solidFill>
              </a:rPr>
              <a:t>batch_size</a:t>
            </a:r>
            <a:r>
              <a:rPr lang="fr-FR" dirty="0">
                <a:solidFill>
                  <a:schemeClr val="accent1">
                    <a:lumMod val="50000"/>
                  </a:schemeClr>
                </a:solidFill>
              </a:rPr>
              <a:t>=64 | </a:t>
            </a:r>
            <a:r>
              <a:rPr lang="fr-FR" dirty="0" err="1">
                <a:solidFill>
                  <a:schemeClr val="accent1">
                    <a:lumMod val="50000"/>
                  </a:schemeClr>
                </a:solidFill>
              </a:rPr>
              <a:t>latent_dim</a:t>
            </a:r>
            <a:r>
              <a:rPr lang="fr-FR" dirty="0">
                <a:solidFill>
                  <a:schemeClr val="accent1">
                    <a:lumMod val="50000"/>
                  </a:schemeClr>
                </a:solidFill>
              </a:rPr>
              <a:t>=100 | </a:t>
            </a:r>
            <a:r>
              <a:rPr lang="fr-FR" dirty="0" err="1">
                <a:solidFill>
                  <a:schemeClr val="accent1">
                    <a:lumMod val="50000"/>
                  </a:schemeClr>
                </a:solidFill>
              </a:rPr>
              <a:t>lr</a:t>
            </a:r>
            <a:r>
              <a:rPr lang="fr-FR" dirty="0">
                <a:solidFill>
                  <a:schemeClr val="accent1">
                    <a:lumMod val="50000"/>
                  </a:schemeClr>
                </a:solidFill>
              </a:rPr>
              <a:t>=0.0002 | </a:t>
            </a:r>
            <a:r>
              <a:rPr lang="fr-FR" dirty="0" err="1">
                <a:solidFill>
                  <a:schemeClr val="accent1">
                    <a:lumMod val="50000"/>
                  </a:schemeClr>
                </a:solidFill>
              </a:rPr>
              <a:t>Epoch</a:t>
            </a:r>
            <a:r>
              <a:rPr lang="fr-FR" dirty="0">
                <a:solidFill>
                  <a:schemeClr val="accent1">
                    <a:lumMod val="50000"/>
                  </a:schemeClr>
                </a:solidFill>
              </a:rPr>
              <a:t> : 100 | </a:t>
            </a:r>
            <a:r>
              <a:rPr lang="fr-FR" dirty="0" err="1">
                <a:solidFill>
                  <a:schemeClr val="accent1">
                    <a:lumMod val="50000"/>
                  </a:schemeClr>
                </a:solidFill>
              </a:rPr>
              <a:t>img_size</a:t>
            </a:r>
            <a:r>
              <a:rPr lang="fr-FR" dirty="0">
                <a:solidFill>
                  <a:schemeClr val="accent1">
                    <a:lumMod val="50000"/>
                  </a:schemeClr>
                </a:solidFill>
              </a:rPr>
              <a:t>=96 du 2019_08_07-21_59</a:t>
            </a:r>
            <a:endParaRPr lang="fr-BE"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2158425"/>
            <a:ext cx="11486707" cy="3516740"/>
          </a:xfrm>
          <a:prstGeom prst="rect">
            <a:avLst/>
          </a:prstGeom>
        </p:spPr>
      </p:pic>
    </p:spTree>
    <p:extLst>
      <p:ext uri="{BB962C8B-B14F-4D97-AF65-F5344CB8AC3E}">
        <p14:creationId xmlns:p14="http://schemas.microsoft.com/office/powerpoint/2010/main" val="3666863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a:t>
            </a:r>
            <a:r>
              <a:rPr lang="fr-FR" dirty="0" err="1">
                <a:solidFill>
                  <a:schemeClr val="accent1">
                    <a:lumMod val="50000"/>
                  </a:schemeClr>
                </a:solidFill>
              </a:rPr>
              <a:t>batch_size</a:t>
            </a:r>
            <a:r>
              <a:rPr lang="fr-FR" dirty="0">
                <a:solidFill>
                  <a:schemeClr val="accent1">
                    <a:lumMod val="50000"/>
                  </a:schemeClr>
                </a:solidFill>
              </a:rPr>
              <a:t>=32 | </a:t>
            </a:r>
            <a:r>
              <a:rPr lang="fr-FR" dirty="0" err="1">
                <a:solidFill>
                  <a:schemeClr val="accent1">
                    <a:lumMod val="50000"/>
                  </a:schemeClr>
                </a:solidFill>
              </a:rPr>
              <a:t>latent_dim</a:t>
            </a:r>
            <a:r>
              <a:rPr lang="fr-FR" dirty="0">
                <a:solidFill>
                  <a:schemeClr val="accent1">
                    <a:lumMod val="50000"/>
                  </a:schemeClr>
                </a:solidFill>
              </a:rPr>
              <a:t>=100 | </a:t>
            </a:r>
            <a:r>
              <a:rPr lang="fr-FR" dirty="0" err="1">
                <a:solidFill>
                  <a:schemeClr val="accent1">
                    <a:lumMod val="50000"/>
                  </a:schemeClr>
                </a:solidFill>
              </a:rPr>
              <a:t>lr</a:t>
            </a:r>
            <a:r>
              <a:rPr lang="fr-FR" dirty="0">
                <a:solidFill>
                  <a:schemeClr val="accent1">
                    <a:lumMod val="50000"/>
                  </a:schemeClr>
                </a:solidFill>
              </a:rPr>
              <a:t>=0.0002 | </a:t>
            </a:r>
            <a:r>
              <a:rPr lang="fr-FR" dirty="0" err="1">
                <a:solidFill>
                  <a:schemeClr val="accent1">
                    <a:lumMod val="50000"/>
                  </a:schemeClr>
                </a:solidFill>
              </a:rPr>
              <a:t>n_epochs</a:t>
            </a:r>
            <a:r>
              <a:rPr lang="fr-FR" dirty="0">
                <a:solidFill>
                  <a:schemeClr val="accent1">
                    <a:lumMod val="50000"/>
                  </a:schemeClr>
                </a:solidFill>
              </a:rPr>
              <a:t>=1000 du 2019-08-08_10-56</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D00E1701-77C4-42F9-810B-C0EFBE7A448D}"/>
              </a:ext>
            </a:extLst>
          </p:cNvPr>
          <p:cNvPicPr/>
          <p:nvPr/>
        </p:nvPicPr>
        <p:blipFill>
          <a:blip r:embed="rId2"/>
          <a:stretch>
            <a:fillRect/>
          </a:stretch>
        </p:blipFill>
        <p:spPr>
          <a:xfrm>
            <a:off x="510363" y="1989826"/>
            <a:ext cx="11057860" cy="3517822"/>
          </a:xfrm>
          <a:prstGeom prst="rect">
            <a:avLst/>
          </a:prstGeom>
        </p:spPr>
      </p:pic>
    </p:spTree>
    <p:extLst>
      <p:ext uri="{BB962C8B-B14F-4D97-AF65-F5344CB8AC3E}">
        <p14:creationId xmlns:p14="http://schemas.microsoft.com/office/powerpoint/2010/main" val="292871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Namespace</a:t>
            </a:r>
            <a:r>
              <a:rPr lang="fr-BE" altLang="fr-FR" sz="1400" dirty="0">
                <a:solidFill>
                  <a:schemeClr val="accent1">
                    <a:lumMod val="50000"/>
                  </a:schemeClr>
                </a:solidFill>
                <a:latin typeface="Verdana" panose="020B0604030504040204" pitchFamily="34" charset="0"/>
                <a:cs typeface="Times New Roman" panose="02020603050405020304" pitchFamily="18" charset="0"/>
              </a:rPr>
              <a:t>(b1=0.5, b2=0.999,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batch_size</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=16, channels=1, dataset=0,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genidlabel</a:t>
            </a:r>
            <a:r>
              <a:rPr lang="fr-BE" altLang="fr-FR" sz="1400" dirty="0">
                <a:solidFill>
                  <a:schemeClr val="accent1">
                    <a:lumMod val="50000"/>
                  </a:schemeClr>
                </a:solidFill>
                <a:latin typeface="Verdana" panose="020B0604030504040204" pitchFamily="34" charset="0"/>
                <a:cs typeface="Times New Roman" panose="02020603050405020304" pitchFamily="18" charset="0"/>
              </a:rPr>
              <a:t>=5,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gennumber</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=1234567890,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img_size</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=128,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latent_dim</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=100,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lr</a:t>
            </a:r>
            <a:r>
              <a:rPr lang="fr-BE" altLang="fr-FR" sz="1400" dirty="0">
                <a:solidFill>
                  <a:schemeClr val="accent1">
                    <a:lumMod val="50000"/>
                  </a:schemeClr>
                </a:solidFill>
                <a:latin typeface="Verdana" panose="020B0604030504040204" pitchFamily="34" charset="0"/>
                <a:cs typeface="Times New Roman" panose="02020603050405020304" pitchFamily="18" charset="0"/>
              </a:rPr>
              <a:t>=0.0002,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n_classes</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n_cpu</a:t>
            </a:r>
            <a:r>
              <a:rPr lang="fr-BE" altLang="fr-FR" sz="1400" dirty="0">
                <a:solidFill>
                  <a:schemeClr val="accent1">
                    <a:lumMod val="50000"/>
                  </a:schemeClr>
                </a:solidFill>
                <a:latin typeface="Verdana" panose="020B0604030504040204" pitchFamily="34" charset="0"/>
                <a:cs typeface="Times New Roman" panose="02020603050405020304" pitchFamily="18" charset="0"/>
              </a:rPr>
              <a:t>=8,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n_epochs</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=1000,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sample_interval</a:t>
            </a:r>
            <a:r>
              <a:rPr lang="fr-BE" altLang="fr-FR" sz="1400" dirty="0">
                <a:solidFill>
                  <a:schemeClr val="accent1">
                    <a:lumMod val="50000"/>
                  </a:schemeClr>
                </a:solidFill>
                <a:latin typeface="Verdana" panose="020B0604030504040204" pitchFamily="34" charset="0"/>
                <a:cs typeface="Times New Roman" panose="02020603050405020304" pitchFamily="18" charset="0"/>
              </a:rPr>
              <a:t>=3750)</a:t>
            </a:r>
          </a:p>
          <a:p>
            <a:r>
              <a:rPr lang="fr-BE" altLang="fr-FR" sz="1400" dirty="0">
                <a:solidFill>
                  <a:schemeClr val="accent1">
                    <a:lumMod val="50000"/>
                  </a:schemeClr>
                </a:solidFill>
                <a:latin typeface="Verdana" panose="020B0604030504040204" pitchFamily="34" charset="0"/>
                <a:cs typeface="Times New Roman" panose="02020603050405020304" pitchFamily="18" charset="0"/>
              </a:rPr>
              <a:t>du 2019-08-11_15-08</a:t>
            </a:r>
          </a:p>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34AE2015-3FC3-4574-A4A0-21C8D971464F}"/>
              </a:ext>
            </a:extLst>
          </p:cNvPr>
          <p:cNvPicPr/>
          <p:nvPr/>
        </p:nvPicPr>
        <p:blipFill>
          <a:blip r:embed="rId2"/>
          <a:stretch>
            <a:fillRect/>
          </a:stretch>
        </p:blipFill>
        <p:spPr>
          <a:xfrm>
            <a:off x="304800" y="2105247"/>
            <a:ext cx="11507972" cy="3338615"/>
          </a:xfrm>
          <a:prstGeom prst="rect">
            <a:avLst/>
          </a:prstGeom>
        </p:spPr>
      </p:pic>
    </p:spTree>
    <p:extLst>
      <p:ext uri="{BB962C8B-B14F-4D97-AF65-F5344CB8AC3E}">
        <p14:creationId xmlns:p14="http://schemas.microsoft.com/office/powerpoint/2010/main" val="165376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194930" y="1201490"/>
            <a:ext cx="11802140" cy="4455019"/>
          </a:xfrm>
          <a:prstGeom prst="rect">
            <a:avLst/>
          </a:prstGeom>
        </p:spPr>
      </p:pic>
    </p:spTree>
    <p:extLst>
      <p:ext uri="{BB962C8B-B14F-4D97-AF65-F5344CB8AC3E}">
        <p14:creationId xmlns:p14="http://schemas.microsoft.com/office/powerpoint/2010/main" val="330759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Apport de l’exploitation des modèles</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Ajout d’une interface et exécution sur CPU pour les tests</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Interface Homme – Machine pour aider la créativité.</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But : Faire imiter des données à une machine en dialoguant avec elle. (Information (dataset) + Caractéristique (label) =&gt; Artefact) </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159999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
        <p:nvSpPr>
          <p:cNvPr id="3" name="Flèche : droite 2">
            <a:extLst>
              <a:ext uri="{FF2B5EF4-FFF2-40B4-BE49-F238E27FC236}">
                <a16:creationId xmlns:a16="http://schemas.microsoft.com/office/drawing/2014/main" id="{5D26380F-D144-4560-942A-EC8012B6BDEA}"/>
              </a:ext>
            </a:extLst>
          </p:cNvPr>
          <p:cNvSpPr/>
          <p:nvPr/>
        </p:nvSpPr>
        <p:spPr>
          <a:xfrm>
            <a:off x="2658140" y="525516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Tree>
    <p:extLst>
      <p:ext uri="{BB962C8B-B14F-4D97-AF65-F5344CB8AC3E}">
        <p14:creationId xmlns:p14="http://schemas.microsoft.com/office/powerpoint/2010/main" val="1001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xmlns="">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1811</TotalTime>
  <Words>1915</Words>
  <Application>Microsoft Office PowerPoint</Application>
  <PresentationFormat>Grand écran</PresentationFormat>
  <Paragraphs>600</Paragraphs>
  <Slides>38</Slides>
  <Notes>13</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38</vt:i4>
      </vt:variant>
    </vt:vector>
  </HeadingPairs>
  <TitlesOfParts>
    <vt:vector size="46"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Les résultats – Graphe des loss</vt:lpstr>
      <vt:lpstr>Les résultats – Graphe des loss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81</cp:revision>
  <dcterms:created xsi:type="dcterms:W3CDTF">2019-08-25T11:36:50Z</dcterms:created>
  <dcterms:modified xsi:type="dcterms:W3CDTF">2019-08-28T04:54:28Z</dcterms:modified>
</cp:coreProperties>
</file>